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verage"/>
      <p:regular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verage-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d2a3830d6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5d2a3830d6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meredyth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d6afc55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5d6afc55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Diego</a:t>
            </a:r>
            <a:endParaRPr/>
          </a:p>
          <a:p>
            <a:pPr indent="0" lvl="0" marL="0" rtl="0" algn="l">
              <a:spcBef>
                <a:spcPts val="0"/>
              </a:spcBef>
              <a:spcAft>
                <a:spcPts val="0"/>
              </a:spcAft>
              <a:buNone/>
            </a:pPr>
            <a:r>
              <a:rPr lang="en"/>
              <a:t>Basically, having social media plugins on a website does not stop us from processing the information we take in</a:t>
            </a:r>
            <a:endParaRPr/>
          </a:p>
          <a:p>
            <a:pPr indent="0" lvl="0" marL="0" rtl="0" algn="l">
              <a:spcBef>
                <a:spcPts val="0"/>
              </a:spcBef>
              <a:spcAft>
                <a:spcPts val="0"/>
              </a:spcAft>
              <a:buNone/>
            </a:pPr>
            <a:r>
              <a:rPr lang="en"/>
              <a:t>AND in the case of persuading people to quit smoking, social media plug ins helped people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a32ebe95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5a32ebe95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rage"/>
                <a:ea typeface="Average"/>
                <a:cs typeface="Average"/>
                <a:sym typeface="Average"/>
              </a:rPr>
              <a:t>Meredyth</a:t>
            </a:r>
            <a:endParaRPr sz="1200">
              <a:solidFill>
                <a:schemeClr val="dk1"/>
              </a:solidFill>
              <a:latin typeface="Average"/>
              <a:ea typeface="Average"/>
              <a:cs typeface="Average"/>
              <a:sym typeface="Average"/>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Average"/>
                <a:ea typeface="Average"/>
                <a:cs typeface="Average"/>
                <a:sym typeface="Average"/>
              </a:rPr>
              <a:t>According to the study, research conducted in the future should also try to measure “the amount of cognitive load associated with modality interactivity” (Oh, Kang, Sudarshan &amp; Lee, 2020) so that other explanations of findings no longer have to be taken into consideration. The sliders used in this study may not have caused significant enough changes in cognitive load for it to make a difference. Given that the sliders cause users to pay attention to only a few sections on the site, skimming may have been more likely for the rest of the site’s content. (Oh, Kang, Sudarshan &amp; Lee, 2020) </a:t>
            </a:r>
            <a:endParaRPr sz="1200">
              <a:solidFill>
                <a:schemeClr val="dk1"/>
              </a:solidFill>
              <a:latin typeface="Average"/>
              <a:ea typeface="Average"/>
              <a:cs typeface="Average"/>
              <a:sym typeface="Average"/>
            </a:endParaRPr>
          </a:p>
          <a:p>
            <a:pPr indent="0" lvl="0" marL="0" rtl="0" algn="l">
              <a:spcBef>
                <a:spcPts val="1200"/>
              </a:spcBef>
              <a:spcAft>
                <a:spcPts val="0"/>
              </a:spcAft>
              <a:buNone/>
            </a:pPr>
            <a:r>
              <a:t/>
            </a:r>
            <a:endParaRPr sz="1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b2561c32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b2561c3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Meredyth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94aff51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94aff51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Diego</a:t>
            </a:r>
            <a:endParaRPr/>
          </a:p>
          <a:p>
            <a:pPr indent="0" lvl="0" marL="0" rtl="0" algn="l">
              <a:spcBef>
                <a:spcPts val="0"/>
              </a:spcBef>
              <a:spcAft>
                <a:spcPts val="0"/>
              </a:spcAft>
              <a:buNone/>
            </a:pPr>
            <a:r>
              <a:rPr lang="en"/>
              <a:t>The Interaction Effect between Modality Interactivity and Agency Affordances on Smokers’ Quitting Intentions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b8419f3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b8419f3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Diego</a:t>
            </a:r>
            <a:endParaRPr/>
          </a:p>
          <a:p>
            <a:pPr indent="0" lvl="0" marL="0" rtl="0" algn="l">
              <a:spcBef>
                <a:spcPts val="0"/>
              </a:spcBef>
              <a:spcAft>
                <a:spcPts val="0"/>
              </a:spcAft>
              <a:buNone/>
            </a:pPr>
            <a:r>
              <a:rPr lang="en"/>
              <a:t>M.I. - found to </a:t>
            </a:r>
            <a:r>
              <a:rPr lang="en"/>
              <a:t>enhance</a:t>
            </a:r>
            <a:r>
              <a:rPr lang="en"/>
              <a:t> feeling of flow, create more positive content perception, and increase telepresence</a:t>
            </a:r>
            <a:endParaRPr/>
          </a:p>
          <a:p>
            <a:pPr indent="0" lvl="0" marL="0" rtl="0" algn="l">
              <a:spcBef>
                <a:spcPts val="0"/>
              </a:spcBef>
              <a:spcAft>
                <a:spcPts val="0"/>
              </a:spcAft>
              <a:buNone/>
            </a:pPr>
            <a:r>
              <a:rPr lang="en"/>
              <a:t>Systematic Processing - taking in info online, applying prior knowledge and coming to your own conclusions</a:t>
            </a:r>
            <a:endParaRPr/>
          </a:p>
          <a:p>
            <a:pPr indent="0" lvl="0" marL="0" rtl="0" algn="l">
              <a:spcBef>
                <a:spcPts val="0"/>
              </a:spcBef>
              <a:spcAft>
                <a:spcPts val="0"/>
              </a:spcAft>
              <a:buNone/>
            </a:pPr>
            <a:r>
              <a:rPr lang="en"/>
              <a:t>Agency affordances - sense of agency = sense of self. the feeling that we initiate and control our own actions.  We create the image we want to present.</a:t>
            </a:r>
            <a:endParaRPr/>
          </a:p>
          <a:p>
            <a:pPr indent="0" lvl="0" marL="0" rtl="0" algn="l">
              <a:spcBef>
                <a:spcPts val="0"/>
              </a:spcBef>
              <a:spcAft>
                <a:spcPts val="0"/>
              </a:spcAft>
              <a:buNone/>
            </a:pPr>
            <a:r>
              <a:rPr lang="en"/>
              <a:t>	Agency affordances - opportunity online to </a:t>
            </a:r>
            <a:r>
              <a:rPr lang="en"/>
              <a:t>express</a:t>
            </a:r>
            <a:r>
              <a:rPr lang="en"/>
              <a:t> ourselves and obtain a goal.  Theory of Interactive Media essentially explaining that having interactive features on a website helps us create a sense of identity when online.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594aff51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594aff51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Diego</a:t>
            </a:r>
            <a:endParaRPr/>
          </a:p>
          <a:p>
            <a:pPr indent="0" lvl="0" marL="0" rtl="0" algn="l">
              <a:spcBef>
                <a:spcPts val="0"/>
              </a:spcBef>
              <a:spcAft>
                <a:spcPts val="0"/>
              </a:spcAft>
              <a:buNone/>
            </a:pPr>
            <a:r>
              <a:rPr lang="en"/>
              <a:t>The main focus throughout a lot of these is that social media plug ins like the option to like a webpage will persuade smokers to quit smoking.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594aff519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594aff519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94aff519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594aff51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a32ebe95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5a32ebe95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a32ebe95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a32ebe95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Meredyth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a32ebe95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5a32ebe95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55"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title"/>
          </p:nvPr>
        </p:nvSpPr>
        <p:spPr>
          <a:xfrm>
            <a:off x="291875" y="406900"/>
            <a:ext cx="4813500" cy="1388700"/>
          </a:xfrm>
          <a:prstGeom prst="rect">
            <a:avLst/>
          </a:prstGeom>
          <a:noFill/>
        </p:spPr>
        <p:txBody>
          <a:bodyPr anchorCtr="0" anchor="b" bIns="91425" lIns="91425" spcFirstLastPara="1" rIns="91425" wrap="square" tIns="91425">
            <a:normAutofit/>
          </a:bodyPr>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58" name="Google Shape;58;p13"/>
          <p:cNvSpPr txBox="1"/>
          <p:nvPr>
            <p:ph idx="1" type="body"/>
          </p:nvPr>
        </p:nvSpPr>
        <p:spPr>
          <a:xfrm>
            <a:off x="291975" y="1854951"/>
            <a:ext cx="4813500" cy="2577000"/>
          </a:xfrm>
          <a:prstGeom prst="rect">
            <a:avLst/>
          </a:prstGeom>
          <a:noFill/>
        </p:spPr>
        <p:txBody>
          <a:bodyPr anchorCtr="0" anchor="t" bIns="91425" lIns="91425" spcFirstLastPara="1" rIns="91425" wrap="square" tIns="91425">
            <a:norm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59" name="Google Shape;59;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txBox="1"/>
          <p:nvPr>
            <p:ph type="ctrTitle"/>
          </p:nvPr>
        </p:nvSpPr>
        <p:spPr>
          <a:xfrm>
            <a:off x="671258" y="990800"/>
            <a:ext cx="7801500" cy="17301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280"/>
              <a:t>The Interaction Effect Between Modality Interactivity and Smokers’ Quitting Intentions</a:t>
            </a:r>
            <a:endParaRPr sz="4280"/>
          </a:p>
        </p:txBody>
      </p:sp>
      <p:sp>
        <p:nvSpPr>
          <p:cNvPr id="65" name="Google Shape;65;p14"/>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Meredyth Binder, Diego Ramirez Meda, Sarah Nahas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Hypotheses Results Cont.</a:t>
            </a:r>
            <a:endParaRPr u="sng"/>
          </a:p>
        </p:txBody>
      </p:sp>
      <p:sp>
        <p:nvSpPr>
          <p:cNvPr id="144" name="Google Shape;14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H3 &amp; H4a / H4b</a:t>
            </a:r>
            <a:endParaRPr>
              <a:solidFill>
                <a:schemeClr val="dk1"/>
              </a:solidFill>
            </a:endParaRPr>
          </a:p>
          <a:p>
            <a:pPr indent="-323850" lvl="1" marL="914400" rtl="0" algn="l">
              <a:lnSpc>
                <a:spcPct val="135000"/>
              </a:lnSpc>
              <a:spcBef>
                <a:spcPts val="0"/>
              </a:spcBef>
              <a:spcAft>
                <a:spcPts val="0"/>
              </a:spcAft>
              <a:buClr>
                <a:schemeClr val="dk1"/>
              </a:buClr>
              <a:buSzPts val="1500"/>
              <a:buChar char="○"/>
            </a:pPr>
            <a:r>
              <a:rPr lang="en" sz="1500">
                <a:solidFill>
                  <a:schemeClr val="dk1"/>
                </a:solidFill>
              </a:rPr>
              <a:t>H3: was a proven hypothesis because the social media plugins condition reported a greater sense of agency than those in the control condition, showing that the participants were more likely to feel that they could express their thoughts more freely while browsing the website</a:t>
            </a:r>
            <a:endParaRPr sz="1500">
              <a:solidFill>
                <a:schemeClr val="dk1"/>
              </a:solidFill>
            </a:endParaRPr>
          </a:p>
          <a:p>
            <a:pPr indent="-323850" lvl="1" marL="914400" rtl="0" algn="l">
              <a:lnSpc>
                <a:spcPct val="135000"/>
              </a:lnSpc>
              <a:spcBef>
                <a:spcPts val="0"/>
              </a:spcBef>
              <a:spcAft>
                <a:spcPts val="0"/>
              </a:spcAft>
              <a:buClr>
                <a:schemeClr val="dk1"/>
              </a:buClr>
              <a:buSzPts val="1500"/>
              <a:buChar char="○"/>
            </a:pPr>
            <a:r>
              <a:rPr lang="en" sz="1500">
                <a:solidFill>
                  <a:schemeClr val="dk1"/>
                </a:solidFill>
              </a:rPr>
              <a:t>H4a / H4b: Participants felt that they out to express their ideas freely by having control of the sites features, this positive perception enhanced their emotions of telepresence and inspired them to pay a greater interest to the website’s messages, making both H4a and H4b supported.</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Hypotheses Results Cont.</a:t>
            </a:r>
            <a:endParaRPr u="sng"/>
          </a:p>
        </p:txBody>
      </p:sp>
      <p:sp>
        <p:nvSpPr>
          <p:cNvPr id="150" name="Google Shape;150;p24"/>
          <p:cNvSpPr txBox="1"/>
          <p:nvPr>
            <p:ph idx="1" type="body"/>
          </p:nvPr>
        </p:nvSpPr>
        <p:spPr>
          <a:xfrm>
            <a:off x="311700" y="1152475"/>
            <a:ext cx="8520600" cy="195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H6 a&amp;b</a:t>
            </a:r>
            <a:endParaRPr>
              <a:solidFill>
                <a:schemeClr val="dk1"/>
              </a:solidFill>
            </a:endParaRPr>
          </a:p>
          <a:p>
            <a:pPr indent="-330200" lvl="1" marL="914400" rtl="0" algn="l">
              <a:lnSpc>
                <a:spcPct val="150000"/>
              </a:lnSpc>
              <a:spcBef>
                <a:spcPts val="0"/>
              </a:spcBef>
              <a:spcAft>
                <a:spcPts val="0"/>
              </a:spcAft>
              <a:buClr>
                <a:schemeClr val="dk1"/>
              </a:buClr>
              <a:buSzPts val="1600"/>
              <a:buChar char="○"/>
            </a:pPr>
            <a:r>
              <a:rPr lang="en" sz="1600">
                <a:solidFill>
                  <a:schemeClr val="dk1"/>
                </a:solidFill>
              </a:rPr>
              <a:t>H6a: In the </a:t>
            </a:r>
            <a:r>
              <a:rPr lang="en" sz="1600" u="sng">
                <a:solidFill>
                  <a:schemeClr val="dk1"/>
                </a:solidFill>
              </a:rPr>
              <a:t>presence of social media plugins</a:t>
            </a:r>
            <a:r>
              <a:rPr lang="en" sz="1600">
                <a:solidFill>
                  <a:schemeClr val="dk1"/>
                </a:solidFill>
              </a:rPr>
              <a:t> participants reported </a:t>
            </a:r>
            <a:r>
              <a:rPr lang="en" sz="1600" u="sng">
                <a:solidFill>
                  <a:schemeClr val="dk1"/>
                </a:solidFill>
              </a:rPr>
              <a:t>greater feelings of telepresence</a:t>
            </a:r>
            <a:r>
              <a:rPr lang="en" sz="1600">
                <a:solidFill>
                  <a:schemeClr val="dk1"/>
                </a:solidFill>
              </a:rPr>
              <a:t>, resulting in a </a:t>
            </a:r>
            <a:r>
              <a:rPr lang="en" sz="1600" u="sng">
                <a:solidFill>
                  <a:schemeClr val="dk1"/>
                </a:solidFill>
              </a:rPr>
              <a:t>greater change in quitting condition</a:t>
            </a:r>
            <a:r>
              <a:rPr lang="en" sz="1600">
                <a:solidFill>
                  <a:schemeClr val="dk1"/>
                </a:solidFill>
              </a:rPr>
              <a:t>.               			YET without social media plugins, modality interactivity alone did not bring about any change in quitting intention. H6a was supported.</a:t>
            </a:r>
            <a:endParaRPr sz="1600">
              <a:solidFill>
                <a:schemeClr val="dk1"/>
              </a:solidFill>
            </a:endParaRPr>
          </a:p>
        </p:txBody>
      </p:sp>
      <p:sp>
        <p:nvSpPr>
          <p:cNvPr id="151" name="Google Shape;151;p24"/>
          <p:cNvSpPr txBox="1"/>
          <p:nvPr/>
        </p:nvSpPr>
        <p:spPr>
          <a:xfrm>
            <a:off x="371475" y="3239925"/>
            <a:ext cx="8460900" cy="1169700"/>
          </a:xfrm>
          <a:prstGeom prst="rect">
            <a:avLst/>
          </a:prstGeom>
          <a:noFill/>
          <a:ln>
            <a:noFill/>
          </a:ln>
        </p:spPr>
        <p:txBody>
          <a:bodyPr anchorCtr="0" anchor="t" bIns="91425" lIns="91425" spcFirstLastPara="1" rIns="91425" wrap="square" tIns="91425">
            <a:spAutoFit/>
          </a:bodyPr>
          <a:lstStyle/>
          <a:p>
            <a:pPr indent="-330200" lvl="1" marL="914400" rtl="0" algn="l">
              <a:lnSpc>
                <a:spcPct val="150000"/>
              </a:lnSpc>
              <a:spcBef>
                <a:spcPts val="0"/>
              </a:spcBef>
              <a:spcAft>
                <a:spcPts val="0"/>
              </a:spcAft>
              <a:buClr>
                <a:schemeClr val="dk1"/>
              </a:buClr>
              <a:buSzPts val="1600"/>
              <a:buFont typeface="Average"/>
              <a:buChar char="○"/>
            </a:pPr>
            <a:r>
              <a:rPr lang="en" sz="1600">
                <a:solidFill>
                  <a:schemeClr val="dk1"/>
                </a:solidFill>
                <a:latin typeface="Average"/>
                <a:ea typeface="Average"/>
                <a:cs typeface="Average"/>
                <a:sym typeface="Average"/>
              </a:rPr>
              <a:t>H6b: </a:t>
            </a:r>
            <a:r>
              <a:rPr lang="en" sz="1600" u="sng">
                <a:solidFill>
                  <a:schemeClr val="dk1"/>
                </a:solidFill>
                <a:latin typeface="Average"/>
                <a:ea typeface="Average"/>
                <a:cs typeface="Average"/>
                <a:sym typeface="Average"/>
              </a:rPr>
              <a:t>Without social media plugins</a:t>
            </a:r>
            <a:r>
              <a:rPr lang="en" sz="1600">
                <a:solidFill>
                  <a:schemeClr val="dk1"/>
                </a:solidFill>
                <a:latin typeface="Average"/>
                <a:ea typeface="Average"/>
                <a:cs typeface="Average"/>
                <a:sym typeface="Average"/>
              </a:rPr>
              <a:t>, sliders reduced systematic processing. SO </a:t>
            </a:r>
            <a:r>
              <a:rPr lang="en" sz="1600" u="sng">
                <a:solidFill>
                  <a:schemeClr val="dk1"/>
                </a:solidFill>
                <a:latin typeface="Average"/>
                <a:ea typeface="Average"/>
                <a:cs typeface="Average"/>
                <a:sym typeface="Average"/>
              </a:rPr>
              <a:t>less quitting intention</a:t>
            </a:r>
            <a:r>
              <a:rPr lang="en" sz="1600">
                <a:solidFill>
                  <a:schemeClr val="dk1"/>
                </a:solidFill>
                <a:latin typeface="Average"/>
                <a:ea typeface="Average"/>
                <a:cs typeface="Average"/>
                <a:sym typeface="Average"/>
              </a:rPr>
              <a:t>. </a:t>
            </a:r>
            <a:r>
              <a:rPr lang="en" sz="1600" u="sng">
                <a:solidFill>
                  <a:schemeClr val="dk1"/>
                </a:solidFill>
                <a:latin typeface="Average"/>
                <a:ea typeface="Average"/>
                <a:cs typeface="Average"/>
                <a:sym typeface="Average"/>
              </a:rPr>
              <a:t>WITH  social media plugins</a:t>
            </a:r>
            <a:r>
              <a:rPr lang="en" sz="1600">
                <a:solidFill>
                  <a:schemeClr val="dk1"/>
                </a:solidFill>
                <a:latin typeface="Average"/>
                <a:ea typeface="Average"/>
                <a:cs typeface="Average"/>
                <a:sym typeface="Average"/>
              </a:rPr>
              <a:t>, there was </a:t>
            </a:r>
            <a:r>
              <a:rPr lang="en" sz="1600" u="sng">
                <a:solidFill>
                  <a:schemeClr val="dk1"/>
                </a:solidFill>
                <a:latin typeface="Average"/>
                <a:ea typeface="Average"/>
                <a:cs typeface="Average"/>
                <a:sym typeface="Average"/>
              </a:rPr>
              <a:t>no significant effect</a:t>
            </a:r>
            <a:r>
              <a:rPr lang="en" sz="1600">
                <a:solidFill>
                  <a:schemeClr val="dk1"/>
                </a:solidFill>
                <a:latin typeface="Average"/>
                <a:ea typeface="Average"/>
                <a:cs typeface="Average"/>
                <a:sym typeface="Average"/>
              </a:rPr>
              <a:t> of modality interactivity </a:t>
            </a:r>
            <a:r>
              <a:rPr lang="en" sz="1600" u="sng">
                <a:solidFill>
                  <a:schemeClr val="dk1"/>
                </a:solidFill>
                <a:latin typeface="Average"/>
                <a:ea typeface="Average"/>
                <a:cs typeface="Average"/>
                <a:sym typeface="Average"/>
              </a:rPr>
              <a:t>on systematic processing</a:t>
            </a:r>
            <a:r>
              <a:rPr lang="en" sz="1600">
                <a:solidFill>
                  <a:schemeClr val="dk1"/>
                </a:solidFill>
                <a:latin typeface="Average"/>
                <a:ea typeface="Average"/>
                <a:cs typeface="Average"/>
                <a:sym typeface="Average"/>
              </a:rPr>
              <a:t>.  Thus H6B was supported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Methodological Critique </a:t>
            </a:r>
            <a:endParaRPr u="sng"/>
          </a:p>
        </p:txBody>
      </p:sp>
      <p:sp>
        <p:nvSpPr>
          <p:cNvPr id="157" name="Google Shape;157;p25"/>
          <p:cNvSpPr txBox="1"/>
          <p:nvPr>
            <p:ph idx="1" type="body"/>
          </p:nvPr>
        </p:nvSpPr>
        <p:spPr>
          <a:xfrm>
            <a:off x="311700" y="1135725"/>
            <a:ext cx="80778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400">
                <a:solidFill>
                  <a:schemeClr val="dk1"/>
                </a:solidFill>
              </a:rPr>
              <a:t>Sampling: </a:t>
            </a:r>
            <a:endParaRPr sz="6400">
              <a:solidFill>
                <a:schemeClr val="dk1"/>
              </a:solidFill>
            </a:endParaRPr>
          </a:p>
          <a:p>
            <a:pPr indent="0" lvl="0" marL="0" rtl="0" algn="l">
              <a:spcBef>
                <a:spcPts val="1200"/>
              </a:spcBef>
              <a:spcAft>
                <a:spcPts val="0"/>
              </a:spcAft>
              <a:buNone/>
            </a:pPr>
            <a:r>
              <a:rPr lang="en" sz="6400">
                <a:solidFill>
                  <a:schemeClr val="dk1"/>
                </a:solidFill>
              </a:rPr>
              <a:t>The age of  the participants was not specified. Perhaps the age of the participants would have affected survey results.  We think that a “generational gap” might have an effect on people’s quitting intention. </a:t>
            </a:r>
            <a:endParaRPr sz="6400">
              <a:solidFill>
                <a:schemeClr val="dk1"/>
              </a:solidFill>
            </a:endParaRPr>
          </a:p>
          <a:p>
            <a:pPr indent="0" lvl="0" marL="0" rtl="0" algn="l">
              <a:spcBef>
                <a:spcPts val="1200"/>
              </a:spcBef>
              <a:spcAft>
                <a:spcPts val="0"/>
              </a:spcAft>
              <a:buNone/>
            </a:pPr>
            <a:r>
              <a:rPr lang="en" sz="6400">
                <a:solidFill>
                  <a:schemeClr val="dk1"/>
                </a:solidFill>
              </a:rPr>
              <a:t>Measurement:</a:t>
            </a:r>
            <a:endParaRPr sz="6400">
              <a:solidFill>
                <a:schemeClr val="dk1"/>
              </a:solidFill>
            </a:endParaRPr>
          </a:p>
          <a:p>
            <a:pPr indent="0" lvl="0" marL="0" rtl="0" algn="l">
              <a:spcBef>
                <a:spcPts val="1200"/>
              </a:spcBef>
              <a:spcAft>
                <a:spcPts val="0"/>
              </a:spcAft>
              <a:buNone/>
            </a:pPr>
            <a:r>
              <a:rPr lang="en" sz="6400">
                <a:solidFill>
                  <a:schemeClr val="dk1"/>
                </a:solidFill>
              </a:rPr>
              <a:t> In this study, researchers could have asked if participants’ families have a history of addiction.</a:t>
            </a:r>
            <a:endParaRPr sz="6400">
              <a:solidFill>
                <a:schemeClr val="dk1"/>
              </a:solidFill>
            </a:endParaRPr>
          </a:p>
          <a:p>
            <a:pPr indent="0" lvl="0" marL="0" rtl="0" algn="l">
              <a:spcBef>
                <a:spcPts val="1200"/>
              </a:spcBef>
              <a:spcAft>
                <a:spcPts val="0"/>
              </a:spcAft>
              <a:buNone/>
            </a:pPr>
            <a:r>
              <a:rPr lang="en" sz="4395">
                <a:solidFill>
                  <a:schemeClr val="dk1"/>
                </a:solidFill>
              </a:rPr>
              <a:t> </a:t>
            </a:r>
            <a:r>
              <a:rPr lang="en" sz="6400">
                <a:solidFill>
                  <a:schemeClr val="dk1"/>
                </a:solidFill>
              </a:rPr>
              <a:t>Method</a:t>
            </a:r>
            <a:r>
              <a:rPr lang="en" sz="6400">
                <a:solidFill>
                  <a:schemeClr val="dk1"/>
                </a:solidFill>
              </a:rPr>
              <a:t>: </a:t>
            </a:r>
            <a:endParaRPr sz="6400">
              <a:solidFill>
                <a:schemeClr val="dk1"/>
              </a:solidFill>
            </a:endParaRPr>
          </a:p>
          <a:p>
            <a:pPr indent="0" lvl="0" marL="0" rtl="0" algn="l">
              <a:spcBef>
                <a:spcPts val="1200"/>
              </a:spcBef>
              <a:spcAft>
                <a:spcPts val="0"/>
              </a:spcAft>
              <a:buNone/>
            </a:pPr>
            <a:r>
              <a:rPr lang="en" sz="6400">
                <a:solidFill>
                  <a:schemeClr val="dk1"/>
                </a:solidFill>
              </a:rPr>
              <a:t>“the amount of </a:t>
            </a:r>
            <a:r>
              <a:rPr lang="en" sz="6400">
                <a:solidFill>
                  <a:schemeClr val="dk1"/>
                </a:solidFill>
              </a:rPr>
              <a:t>cognitive</a:t>
            </a:r>
            <a:r>
              <a:rPr lang="en" sz="6400">
                <a:solidFill>
                  <a:schemeClr val="dk1"/>
                </a:solidFill>
              </a:rPr>
              <a:t> load associated with modality </a:t>
            </a:r>
            <a:r>
              <a:rPr lang="en" sz="6400">
                <a:solidFill>
                  <a:schemeClr val="dk1"/>
                </a:solidFill>
              </a:rPr>
              <a:t>interactivity” (Oh, Kang, Sudarshan &amp; Lee, 2020) </a:t>
            </a:r>
            <a:endParaRPr sz="6400">
              <a:solidFill>
                <a:schemeClr val="dk1"/>
              </a:solidFill>
              <a:highlight>
                <a:srgbClr val="F2F2F2"/>
              </a:highlight>
              <a:latin typeface="Times New Roman"/>
              <a:ea typeface="Times New Roman"/>
              <a:cs typeface="Times New Roman"/>
              <a:sym typeface="Times New Roman"/>
            </a:endParaRPr>
          </a:p>
          <a:p>
            <a:pPr indent="0" lvl="0" marL="0" rtl="0" algn="l">
              <a:spcBef>
                <a:spcPts val="1200"/>
              </a:spcBef>
              <a:spcAft>
                <a:spcPts val="0"/>
              </a:spcAft>
              <a:buNone/>
            </a:pPr>
            <a:r>
              <a:t/>
            </a:r>
            <a:endParaRPr sz="4800">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323550" y="608400"/>
            <a:ext cx="24969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Further Discussion</a:t>
            </a:r>
            <a:endParaRPr u="sng"/>
          </a:p>
        </p:txBody>
      </p:sp>
      <p:sp>
        <p:nvSpPr>
          <p:cNvPr id="163" name="Google Shape;163;p26"/>
          <p:cNvSpPr txBox="1"/>
          <p:nvPr>
            <p:ph idx="1" type="body"/>
          </p:nvPr>
        </p:nvSpPr>
        <p:spPr>
          <a:xfrm>
            <a:off x="311700" y="1547850"/>
            <a:ext cx="4260300" cy="1552500"/>
          </a:xfrm>
          <a:prstGeom prst="rect">
            <a:avLst/>
          </a:prstGeom>
        </p:spPr>
        <p:txBody>
          <a:bodyPr anchorCtr="0" anchor="t" bIns="91425" lIns="91425" spcFirstLastPara="1" rIns="91425" wrap="square" tIns="91425">
            <a:noAutofit/>
          </a:bodyPr>
          <a:lstStyle/>
          <a:p>
            <a:pPr indent="-361950" lvl="0" marL="457200" rtl="0" algn="ctr">
              <a:lnSpc>
                <a:spcPct val="150000"/>
              </a:lnSpc>
              <a:spcBef>
                <a:spcPts val="0"/>
              </a:spcBef>
              <a:spcAft>
                <a:spcPts val="0"/>
              </a:spcAft>
              <a:buClr>
                <a:schemeClr val="dk1"/>
              </a:buClr>
              <a:buSzPts val="2100"/>
              <a:buAutoNum type="arabicPeriod"/>
            </a:pPr>
            <a:r>
              <a:rPr lang="en" sz="2100">
                <a:solidFill>
                  <a:schemeClr val="dk1"/>
                </a:solidFill>
              </a:rPr>
              <a:t>If the research study would have mentioned not just smoking, but vaping and cigarettes, would results have been different?</a:t>
            </a:r>
            <a:endParaRPr sz="2100">
              <a:solidFill>
                <a:schemeClr val="dk1"/>
              </a:solidFill>
            </a:endParaRPr>
          </a:p>
        </p:txBody>
      </p:sp>
      <p:sp>
        <p:nvSpPr>
          <p:cNvPr id="164" name="Google Shape;164;p26"/>
          <p:cNvSpPr txBox="1"/>
          <p:nvPr/>
        </p:nvSpPr>
        <p:spPr>
          <a:xfrm>
            <a:off x="5095875" y="1585350"/>
            <a:ext cx="3000000" cy="14775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1200"/>
              </a:spcAft>
              <a:buNone/>
            </a:pPr>
            <a:r>
              <a:rPr lang="en" sz="2100">
                <a:solidFill>
                  <a:schemeClr val="dk1"/>
                </a:solidFill>
                <a:latin typeface="Average"/>
                <a:ea typeface="Average"/>
                <a:cs typeface="Average"/>
                <a:sym typeface="Average"/>
              </a:rPr>
              <a:t> </a:t>
            </a:r>
            <a:r>
              <a:rPr lang="en" sz="2100">
                <a:solidFill>
                  <a:schemeClr val="dk1"/>
                </a:solidFill>
                <a:latin typeface="Average"/>
                <a:ea typeface="Average"/>
                <a:cs typeface="Average"/>
                <a:sym typeface="Average"/>
              </a:rPr>
              <a:t>Would a generation gap have an effect on quitting intention?</a:t>
            </a:r>
            <a:endParaRPr sz="2100"/>
          </a:p>
        </p:txBody>
      </p:sp>
      <p:sp>
        <p:nvSpPr>
          <p:cNvPr id="165" name="Google Shape;165;p26"/>
          <p:cNvSpPr txBox="1"/>
          <p:nvPr/>
        </p:nvSpPr>
        <p:spPr>
          <a:xfrm>
            <a:off x="4886325" y="1590675"/>
            <a:ext cx="647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Average"/>
                <a:ea typeface="Average"/>
                <a:cs typeface="Average"/>
                <a:sym typeface="Average"/>
              </a:rPr>
              <a:t>2.</a:t>
            </a:r>
            <a:endParaRPr sz="2100">
              <a:solidFill>
                <a:schemeClr val="dk1"/>
              </a:solidFill>
              <a:latin typeface="Average"/>
              <a:ea typeface="Average"/>
              <a:cs typeface="Average"/>
              <a:sym typeface="Average"/>
            </a:endParaRPr>
          </a:p>
        </p:txBody>
      </p:sp>
      <p:pic>
        <p:nvPicPr>
          <p:cNvPr id="166" name="Google Shape;166;p26"/>
          <p:cNvPicPr preferRelativeResize="0"/>
          <p:nvPr/>
        </p:nvPicPr>
        <p:blipFill>
          <a:blip r:embed="rId3">
            <a:alphaModFix/>
          </a:blip>
          <a:stretch>
            <a:fillRect/>
          </a:stretch>
        </p:blipFill>
        <p:spPr>
          <a:xfrm>
            <a:off x="4238025" y="2459875"/>
            <a:ext cx="4476749" cy="3197975"/>
          </a:xfrm>
          <a:prstGeom prst="rect">
            <a:avLst/>
          </a:prstGeom>
          <a:noFill/>
          <a:ln>
            <a:noFill/>
          </a:ln>
          <a:effectLst>
            <a:outerShdw blurRad="57150" rotWithShape="0" algn="bl" dir="5400000" dist="19050">
              <a:srgbClr val="000000">
                <a:alpha val="50000"/>
              </a:srgbClr>
            </a:outerShdw>
          </a:effectLst>
        </p:spPr>
      </p:pic>
      <p:pic>
        <p:nvPicPr>
          <p:cNvPr id="167" name="Google Shape;167;p26"/>
          <p:cNvPicPr preferRelativeResize="0"/>
          <p:nvPr/>
        </p:nvPicPr>
        <p:blipFill>
          <a:blip r:embed="rId4">
            <a:alphaModFix/>
          </a:blip>
          <a:stretch>
            <a:fillRect/>
          </a:stretch>
        </p:blipFill>
        <p:spPr>
          <a:xfrm>
            <a:off x="914625" y="3219438"/>
            <a:ext cx="3475794" cy="24829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291975" y="415350"/>
            <a:ext cx="4813500" cy="13887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sz="3500" u="sng"/>
              <a:t>Research Question</a:t>
            </a:r>
            <a:endParaRPr sz="3500" u="sng"/>
          </a:p>
        </p:txBody>
      </p:sp>
      <p:sp>
        <p:nvSpPr>
          <p:cNvPr id="71" name="Google Shape;71;p15"/>
          <p:cNvSpPr txBox="1"/>
          <p:nvPr>
            <p:ph idx="1" type="body"/>
          </p:nvPr>
        </p:nvSpPr>
        <p:spPr>
          <a:xfrm>
            <a:off x="291975" y="1854951"/>
            <a:ext cx="4813500" cy="25770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3000">
                <a:solidFill>
                  <a:schemeClr val="dk1"/>
                </a:solidFill>
              </a:rPr>
              <a:t>Can Liking, Commenting, and Sharing Enhance Persuasion?</a:t>
            </a:r>
            <a:r>
              <a:rPr lang="en" sz="3100">
                <a:solidFill>
                  <a:schemeClr val="dk1"/>
                </a:solidFill>
              </a:rPr>
              <a:t> </a:t>
            </a:r>
            <a:endParaRPr sz="3100">
              <a:solidFill>
                <a:schemeClr val="dk1"/>
              </a:solidFill>
            </a:endParaRPr>
          </a:p>
        </p:txBody>
      </p:sp>
      <p:pic>
        <p:nvPicPr>
          <p:cNvPr id="72" name="Google Shape;72;p15"/>
          <p:cNvPicPr preferRelativeResize="0"/>
          <p:nvPr/>
        </p:nvPicPr>
        <p:blipFill>
          <a:blip r:embed="rId3">
            <a:alphaModFix/>
          </a:blip>
          <a:stretch>
            <a:fillRect/>
          </a:stretch>
        </p:blipFill>
        <p:spPr>
          <a:xfrm>
            <a:off x="1647825" y="-776275"/>
            <a:ext cx="9553577" cy="682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90088" y="-784514"/>
            <a:ext cx="4617426" cy="3298476"/>
          </a:xfrm>
          <a:prstGeom prst="rect">
            <a:avLst/>
          </a:prstGeom>
          <a:noFill/>
          <a:ln>
            <a:noFill/>
          </a:ln>
          <a:effectLst>
            <a:outerShdw blurRad="57150" rotWithShape="0" algn="bl" dir="5400000" dist="19050">
              <a:srgbClr val="000000">
                <a:alpha val="50000"/>
              </a:srgbClr>
            </a:outerShdw>
          </a:effectLst>
        </p:spPr>
      </p:pic>
      <p:sp>
        <p:nvSpPr>
          <p:cNvPr id="78" name="Google Shape;78;p16"/>
          <p:cNvSpPr txBox="1"/>
          <p:nvPr>
            <p:ph type="title"/>
          </p:nvPr>
        </p:nvSpPr>
        <p:spPr>
          <a:xfrm>
            <a:off x="3351450" y="502175"/>
            <a:ext cx="24411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Literature Review</a:t>
            </a:r>
            <a:endParaRPr u="sng"/>
          </a:p>
        </p:txBody>
      </p:sp>
      <p:sp>
        <p:nvSpPr>
          <p:cNvPr id="79" name="Google Shape;79;p16"/>
          <p:cNvSpPr txBox="1"/>
          <p:nvPr>
            <p:ph idx="1" type="body"/>
          </p:nvPr>
        </p:nvSpPr>
        <p:spPr>
          <a:xfrm>
            <a:off x="311700" y="1017725"/>
            <a:ext cx="4174200" cy="377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u="sng">
                <a:solidFill>
                  <a:schemeClr val="dk1"/>
                </a:solidFill>
              </a:rPr>
              <a:t>Modality Interactivity</a:t>
            </a:r>
            <a:r>
              <a:rPr lang="en">
                <a:solidFill>
                  <a:schemeClr val="dk1"/>
                </a:solidFill>
              </a:rPr>
              <a:t> </a:t>
            </a:r>
            <a:endParaRPr>
              <a:solidFill>
                <a:schemeClr val="dk1"/>
              </a:solidFill>
            </a:endParaRPr>
          </a:p>
          <a:p>
            <a:pPr indent="-324970" lvl="1" marL="914400" rtl="0" algn="l">
              <a:lnSpc>
                <a:spcPct val="150000"/>
              </a:lnSpc>
              <a:spcBef>
                <a:spcPts val="0"/>
              </a:spcBef>
              <a:spcAft>
                <a:spcPts val="0"/>
              </a:spcAft>
              <a:buClr>
                <a:schemeClr val="dk1"/>
              </a:buClr>
              <a:buSzPts val="1518"/>
              <a:buChar char="○"/>
            </a:pPr>
            <a:r>
              <a:rPr lang="en" sz="1517">
                <a:solidFill>
                  <a:schemeClr val="dk1"/>
                </a:solidFill>
              </a:rPr>
              <a:t>Features that provide users with various ways of accessing </a:t>
            </a:r>
            <a:r>
              <a:rPr lang="en" sz="1517">
                <a:solidFill>
                  <a:schemeClr val="dk1"/>
                </a:solidFill>
              </a:rPr>
              <a:t>information</a:t>
            </a:r>
            <a:endParaRPr sz="1517">
              <a:solidFill>
                <a:schemeClr val="dk1"/>
              </a:solidFill>
            </a:endParaRPr>
          </a:p>
          <a:p>
            <a:pPr indent="-324970" lvl="1" marL="914400" rtl="0" algn="l">
              <a:lnSpc>
                <a:spcPct val="150000"/>
              </a:lnSpc>
              <a:spcBef>
                <a:spcPts val="0"/>
              </a:spcBef>
              <a:spcAft>
                <a:spcPts val="0"/>
              </a:spcAft>
              <a:buClr>
                <a:schemeClr val="dk1"/>
              </a:buClr>
              <a:buSzPts val="1518"/>
              <a:buChar char="○"/>
            </a:pPr>
            <a:r>
              <a:rPr lang="en" sz="1517">
                <a:solidFill>
                  <a:schemeClr val="dk1"/>
                </a:solidFill>
              </a:rPr>
              <a:t>E.g. Sliders, Zoom-in, Mouseovers</a:t>
            </a:r>
            <a:endParaRPr u="sng">
              <a:solidFill>
                <a:schemeClr val="dk1"/>
              </a:solidFill>
            </a:endParaRPr>
          </a:p>
          <a:p>
            <a:pPr indent="0" lvl="0" marL="45720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80" name="Google Shape;80;p16"/>
          <p:cNvSpPr txBox="1"/>
          <p:nvPr/>
        </p:nvSpPr>
        <p:spPr>
          <a:xfrm>
            <a:off x="4699750" y="958400"/>
            <a:ext cx="3617400" cy="220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dk1"/>
              </a:solidFill>
              <a:latin typeface="Average"/>
              <a:ea typeface="Average"/>
              <a:cs typeface="Average"/>
              <a:sym typeface="Average"/>
            </a:endParaRPr>
          </a:p>
          <a:p>
            <a:pPr indent="-342900" lvl="0" marL="457200" rtl="0" algn="l">
              <a:lnSpc>
                <a:spcPct val="115000"/>
              </a:lnSpc>
              <a:spcBef>
                <a:spcPts val="1200"/>
              </a:spcBef>
              <a:spcAft>
                <a:spcPts val="0"/>
              </a:spcAft>
              <a:buClr>
                <a:schemeClr val="dk1"/>
              </a:buClr>
              <a:buSzPts val="1800"/>
              <a:buFont typeface="Average"/>
              <a:buChar char="●"/>
            </a:pPr>
            <a:r>
              <a:rPr lang="en" sz="1800" u="sng">
                <a:solidFill>
                  <a:schemeClr val="dk1"/>
                </a:solidFill>
                <a:latin typeface="Average"/>
                <a:ea typeface="Average"/>
                <a:cs typeface="Average"/>
                <a:sym typeface="Average"/>
              </a:rPr>
              <a:t>Systematic Processing</a:t>
            </a:r>
            <a:endParaRPr sz="1800" u="sng">
              <a:solidFill>
                <a:schemeClr val="dk1"/>
              </a:solidFill>
              <a:latin typeface="Average"/>
              <a:ea typeface="Average"/>
              <a:cs typeface="Average"/>
              <a:sym typeface="Average"/>
            </a:endParaRPr>
          </a:p>
          <a:p>
            <a:pPr indent="-298450" lvl="1" marL="914400" rtl="0" algn="l">
              <a:lnSpc>
                <a:spcPct val="125000"/>
              </a:lnSpc>
              <a:spcBef>
                <a:spcPts val="0"/>
              </a:spcBef>
              <a:spcAft>
                <a:spcPts val="0"/>
              </a:spcAft>
              <a:buClr>
                <a:schemeClr val="dk1"/>
              </a:buClr>
              <a:buSzPts val="1100"/>
              <a:buFont typeface="Average"/>
              <a:buChar char="○"/>
            </a:pPr>
            <a:r>
              <a:rPr lang="en" sz="1100">
                <a:solidFill>
                  <a:schemeClr val="dk1"/>
                </a:solidFill>
                <a:latin typeface="Times New Roman"/>
                <a:ea typeface="Times New Roman"/>
                <a:cs typeface="Times New Roman"/>
                <a:sym typeface="Times New Roman"/>
              </a:rPr>
              <a:t>Message processing where individuals form their attitudes by examining their thoughts, prior beliefs, and knowledge about the topic and integrate the information to reach a judgment, assessing the existing associations and experiences available in their memory</a:t>
            </a:r>
            <a:endParaRPr sz="1100">
              <a:solidFill>
                <a:schemeClr val="dk1"/>
              </a:solidFill>
              <a:latin typeface="Times New Roman"/>
              <a:ea typeface="Times New Roman"/>
              <a:cs typeface="Times New Roman"/>
              <a:sym typeface="Times New Roman"/>
            </a:endParaRPr>
          </a:p>
        </p:txBody>
      </p:sp>
      <p:sp>
        <p:nvSpPr>
          <p:cNvPr id="81" name="Google Shape;81;p16"/>
          <p:cNvSpPr txBox="1"/>
          <p:nvPr/>
        </p:nvSpPr>
        <p:spPr>
          <a:xfrm>
            <a:off x="311700" y="3008325"/>
            <a:ext cx="3861900" cy="1688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Average"/>
              <a:buChar char="●"/>
            </a:pPr>
            <a:r>
              <a:rPr lang="en" sz="1800" u="sng">
                <a:solidFill>
                  <a:schemeClr val="dk1"/>
                </a:solidFill>
                <a:latin typeface="Average"/>
                <a:ea typeface="Average"/>
                <a:cs typeface="Average"/>
                <a:sym typeface="Average"/>
              </a:rPr>
              <a:t>Telepresence</a:t>
            </a:r>
            <a:endParaRPr sz="1800" u="sng">
              <a:solidFill>
                <a:schemeClr val="dk1"/>
              </a:solidFill>
              <a:latin typeface="Average"/>
              <a:ea typeface="Average"/>
              <a:cs typeface="Average"/>
              <a:sym typeface="Average"/>
            </a:endParaRPr>
          </a:p>
          <a:p>
            <a:pPr indent="-317500" lvl="1" marL="914400" rtl="0" algn="l">
              <a:lnSpc>
                <a:spcPct val="150000"/>
              </a:lnSpc>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The feeling of being immersed in a mediated environment</a:t>
            </a:r>
            <a:endParaRPr>
              <a:solidFill>
                <a:schemeClr val="dk1"/>
              </a:solidFill>
              <a:latin typeface="Average"/>
              <a:ea typeface="Average"/>
              <a:cs typeface="Average"/>
              <a:sym typeface="Average"/>
            </a:endParaRPr>
          </a:p>
          <a:p>
            <a:pPr indent="-317500" lvl="1" marL="914400" rtl="0" algn="l">
              <a:lnSpc>
                <a:spcPct val="150000"/>
              </a:lnSpc>
              <a:spcBef>
                <a:spcPts val="0"/>
              </a:spcBef>
              <a:spcAft>
                <a:spcPts val="0"/>
              </a:spcAft>
              <a:buClr>
                <a:schemeClr val="dk1"/>
              </a:buClr>
              <a:buSzPts val="1400"/>
              <a:buFont typeface="Average"/>
              <a:buChar char="○"/>
            </a:pPr>
            <a:r>
              <a:rPr b="1" lang="en">
                <a:solidFill>
                  <a:schemeClr val="dk1"/>
                </a:solidFill>
                <a:latin typeface="Average"/>
                <a:ea typeface="Average"/>
                <a:cs typeface="Average"/>
                <a:sym typeface="Average"/>
              </a:rPr>
              <a:t>Hypothesized to be enhanced by Modality Interactivity</a:t>
            </a:r>
            <a:endParaRPr b="1">
              <a:latin typeface="Average"/>
              <a:ea typeface="Average"/>
              <a:cs typeface="Average"/>
              <a:sym typeface="Average"/>
            </a:endParaRPr>
          </a:p>
        </p:txBody>
      </p:sp>
      <p:sp>
        <p:nvSpPr>
          <p:cNvPr id="82" name="Google Shape;82;p16"/>
          <p:cNvSpPr txBox="1"/>
          <p:nvPr/>
        </p:nvSpPr>
        <p:spPr>
          <a:xfrm>
            <a:off x="4714500" y="3015650"/>
            <a:ext cx="3054300" cy="1300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Average"/>
              <a:buChar char="●"/>
            </a:pPr>
            <a:r>
              <a:rPr lang="en" sz="1800" u="sng">
                <a:solidFill>
                  <a:schemeClr val="dk1"/>
                </a:solidFill>
                <a:latin typeface="Average"/>
                <a:ea typeface="Average"/>
                <a:cs typeface="Average"/>
                <a:sym typeface="Average"/>
              </a:rPr>
              <a:t>Agency Affordances</a:t>
            </a:r>
            <a:endParaRPr sz="1800" u="sng">
              <a:solidFill>
                <a:schemeClr val="dk1"/>
              </a:solidFill>
              <a:latin typeface="Average"/>
              <a:ea typeface="Average"/>
              <a:cs typeface="Average"/>
              <a:sym typeface="Average"/>
            </a:endParaRPr>
          </a:p>
          <a:p>
            <a:pPr indent="-317500" lvl="1" marL="914400" rtl="0" algn="l">
              <a:lnSpc>
                <a:spcPct val="135000"/>
              </a:lnSpc>
              <a:spcBef>
                <a:spcPts val="0"/>
              </a:spcBef>
              <a:spcAft>
                <a:spcPts val="0"/>
              </a:spcAft>
              <a:buClr>
                <a:schemeClr val="dk1"/>
              </a:buClr>
              <a:buSzPts val="1400"/>
              <a:buFont typeface="Average"/>
              <a:buChar char="○"/>
            </a:pPr>
            <a:r>
              <a:rPr i="1" lang="en">
                <a:solidFill>
                  <a:schemeClr val="dk1"/>
                </a:solidFill>
                <a:latin typeface="Average"/>
                <a:ea typeface="Average"/>
                <a:cs typeface="Average"/>
                <a:sym typeface="Average"/>
              </a:rPr>
              <a:t>Sense of Agency</a:t>
            </a:r>
            <a:r>
              <a:rPr lang="en">
                <a:solidFill>
                  <a:schemeClr val="dk1"/>
                </a:solidFill>
                <a:latin typeface="Average"/>
                <a:ea typeface="Average"/>
                <a:cs typeface="Average"/>
                <a:sym typeface="Average"/>
              </a:rPr>
              <a:t> + </a:t>
            </a:r>
            <a:r>
              <a:rPr i="1" lang="en">
                <a:solidFill>
                  <a:schemeClr val="dk1"/>
                </a:solidFill>
                <a:latin typeface="Average"/>
                <a:ea typeface="Average"/>
                <a:cs typeface="Average"/>
                <a:sym typeface="Average"/>
              </a:rPr>
              <a:t>Affordances</a:t>
            </a:r>
            <a:endParaRPr>
              <a:solidFill>
                <a:schemeClr val="dk1"/>
              </a:solidFill>
              <a:latin typeface="Average"/>
              <a:ea typeface="Average"/>
              <a:cs typeface="Average"/>
              <a:sym typeface="Average"/>
            </a:endParaRPr>
          </a:p>
          <a:p>
            <a:pPr indent="-317500" lvl="1" marL="914400" rtl="0" algn="l">
              <a:lnSpc>
                <a:spcPct val="135000"/>
              </a:lnSpc>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Social Media Plugins</a:t>
            </a:r>
            <a:endParaRPr>
              <a:latin typeface="Average"/>
              <a:ea typeface="Average"/>
              <a:cs typeface="Average"/>
              <a:sym typeface="Average"/>
            </a:endParaRPr>
          </a:p>
        </p:txBody>
      </p:sp>
      <p:sp>
        <p:nvSpPr>
          <p:cNvPr id="83" name="Google Shape;83;p16"/>
          <p:cNvSpPr/>
          <p:nvPr/>
        </p:nvSpPr>
        <p:spPr>
          <a:xfrm>
            <a:off x="5538866" y="4331214"/>
            <a:ext cx="457200" cy="416700"/>
          </a:xfrm>
          <a:prstGeom prst="heart">
            <a:avLst/>
          </a:prstGeom>
          <a:solidFill>
            <a:srgbClr val="85200C"/>
          </a:solidFill>
          <a:ln cap="flat" cmpd="sng" w="9525">
            <a:solidFill>
              <a:srgbClr val="85200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4" name="Google Shape;84;p16"/>
          <p:cNvSpPr/>
          <p:nvPr/>
        </p:nvSpPr>
        <p:spPr>
          <a:xfrm>
            <a:off x="6190173" y="4352455"/>
            <a:ext cx="486300" cy="3792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6840988" y="4367939"/>
            <a:ext cx="486300" cy="348300"/>
          </a:xfrm>
          <a:prstGeom prst="chevron">
            <a:avLst>
              <a:gd fmla="val 50000" name="adj"/>
            </a:avLst>
          </a:prstGeom>
          <a:solidFill>
            <a:srgbClr val="0B5394"/>
          </a:solidFill>
          <a:ln cap="flat" cmpd="sng" w="9525">
            <a:solidFill>
              <a:srgbClr val="0B5394"/>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6"/>
          <p:cNvPicPr preferRelativeResize="0"/>
          <p:nvPr/>
        </p:nvPicPr>
        <p:blipFill>
          <a:blip r:embed="rId3">
            <a:alphaModFix/>
          </a:blip>
          <a:stretch>
            <a:fillRect/>
          </a:stretch>
        </p:blipFill>
        <p:spPr>
          <a:xfrm>
            <a:off x="4343388" y="-784502"/>
            <a:ext cx="4617426" cy="32984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4977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Hypotheses </a:t>
            </a:r>
            <a:endParaRPr u="sng"/>
          </a:p>
          <a:p>
            <a:pPr indent="0" lvl="0" marL="0" rtl="0" algn="l">
              <a:spcBef>
                <a:spcPts val="0"/>
              </a:spcBef>
              <a:spcAft>
                <a:spcPts val="0"/>
              </a:spcAft>
              <a:buNone/>
            </a:pPr>
            <a:r>
              <a:t/>
            </a:r>
            <a:endParaRPr/>
          </a:p>
        </p:txBody>
      </p:sp>
      <p:sp>
        <p:nvSpPr>
          <p:cNvPr id="92" name="Google Shape;92;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Modality interactivity will enhance the feelings of telepresence on an anti-smoking website</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Modality interactivity will reduce systematic processing of anti-smoking messages</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Agency affordances such as social media plugins will enhance sense of agency among users while browsing the website.</a:t>
            </a:r>
            <a:endParaRPr>
              <a:solidFill>
                <a:schemeClr val="dk1"/>
              </a:solidFill>
            </a:endParaRPr>
          </a:p>
        </p:txBody>
      </p:sp>
      <p:sp>
        <p:nvSpPr>
          <p:cNvPr id="93" name="Google Shape;93;p17"/>
          <p:cNvSpPr txBox="1"/>
          <p:nvPr/>
        </p:nvSpPr>
        <p:spPr>
          <a:xfrm>
            <a:off x="4486800" y="846275"/>
            <a:ext cx="4345500" cy="464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Average"/>
                <a:ea typeface="Average"/>
                <a:cs typeface="Average"/>
                <a:sym typeface="Average"/>
              </a:rPr>
              <a:t>4.  </a:t>
            </a:r>
            <a:r>
              <a:rPr lang="en">
                <a:solidFill>
                  <a:schemeClr val="dk1"/>
                </a:solidFill>
                <a:latin typeface="Average"/>
                <a:ea typeface="Average"/>
                <a:cs typeface="Average"/>
                <a:sym typeface="Average"/>
              </a:rPr>
              <a:t>Agency affordances such as social media plugins will enhance feelings of telepresence on the website (H4a) and systematic processing of health messages (H4b) by boosting sense of agency</a:t>
            </a:r>
            <a:endParaRPr>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a:solidFill>
                  <a:schemeClr val="dk1"/>
                </a:solidFill>
                <a:latin typeface="Average"/>
                <a:ea typeface="Average"/>
                <a:cs typeface="Average"/>
                <a:sym typeface="Average"/>
              </a:rPr>
              <a:t>5.  Agency affordances will enhance the positive impact of modality interactivity on telepresence (H5a) and reduce the negative impact of modality interactivity on systematic processing (H5b)</a:t>
            </a:r>
            <a:endParaRPr>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a:solidFill>
                  <a:schemeClr val="dk1"/>
                </a:solidFill>
                <a:latin typeface="Average"/>
                <a:ea typeface="Average"/>
                <a:cs typeface="Average"/>
                <a:sym typeface="Average"/>
              </a:rPr>
              <a:t>6.  Modality interactivity will exert conditional indirect effects on quitting intentions through feelings of telepresence (H6a) and systematic processing (H6b), moderated by agency affordances; agency affordances will enhance the feeling of telepresence engendered by modality interactivity and reduce the negative impact of modality interactivity on systematic processing.</a:t>
            </a:r>
            <a:endParaRPr>
              <a:solidFill>
                <a:schemeClr val="dk1"/>
              </a:solidFill>
              <a:latin typeface="Average"/>
              <a:ea typeface="Average"/>
              <a:cs typeface="Average"/>
              <a:sym typeface="Average"/>
            </a:endParaRPr>
          </a:p>
          <a:p>
            <a:pPr indent="0" lvl="0" marL="0" rtl="0" algn="l">
              <a:lnSpc>
                <a:spcPct val="115000"/>
              </a:lnSpc>
              <a:spcBef>
                <a:spcPts val="1200"/>
              </a:spcBef>
              <a:spcAft>
                <a:spcPts val="1200"/>
              </a:spcAft>
              <a:buNone/>
            </a:pPr>
            <a:r>
              <a:t/>
            </a:r>
            <a:endParaRPr sz="1800">
              <a:solidFill>
                <a:schemeClr val="dk1"/>
              </a:solidFill>
              <a:latin typeface="Average"/>
              <a:ea typeface="Average"/>
              <a:cs typeface="Average"/>
              <a:sym typeface="Average"/>
            </a:endParaRPr>
          </a:p>
        </p:txBody>
      </p:sp>
      <p:sp>
        <p:nvSpPr>
          <p:cNvPr id="94" name="Google Shape;94;p17"/>
          <p:cNvSpPr txBox="1"/>
          <p:nvPr/>
        </p:nvSpPr>
        <p:spPr>
          <a:xfrm>
            <a:off x="1203800" y="-5121600"/>
            <a:ext cx="59103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Average"/>
              <a:buAutoNum type="arabicPeriod"/>
            </a:pPr>
            <a:r>
              <a:rPr lang="en" sz="1800">
                <a:solidFill>
                  <a:schemeClr val="dk1"/>
                </a:solidFill>
                <a:latin typeface="Average"/>
                <a:ea typeface="Average"/>
                <a:cs typeface="Average"/>
                <a:sym typeface="Average"/>
              </a:rPr>
              <a:t>Agency affordances such as social media plugins will enhance feelings of telepresence on the website (H4a) and systematic processing of health messages (H4b) by boosting sense of agency</a:t>
            </a:r>
            <a:endParaRPr sz="1800">
              <a:solidFill>
                <a:schemeClr val="dk1"/>
              </a:solidFill>
              <a:latin typeface="Average"/>
              <a:ea typeface="Average"/>
              <a:cs typeface="Average"/>
              <a:sym typeface="Average"/>
            </a:endParaRPr>
          </a:p>
          <a:p>
            <a:pPr indent="-342900" lvl="0" marL="457200" rtl="0" algn="l">
              <a:lnSpc>
                <a:spcPct val="115000"/>
              </a:lnSpc>
              <a:spcBef>
                <a:spcPts val="0"/>
              </a:spcBef>
              <a:spcAft>
                <a:spcPts val="0"/>
              </a:spcAft>
              <a:buClr>
                <a:schemeClr val="dk1"/>
              </a:buClr>
              <a:buSzPts val="1800"/>
              <a:buFont typeface="Average"/>
              <a:buAutoNum type="arabicPeriod"/>
            </a:pPr>
            <a:r>
              <a:rPr lang="en" sz="1800">
                <a:solidFill>
                  <a:schemeClr val="dk1"/>
                </a:solidFill>
                <a:latin typeface="Average"/>
                <a:ea typeface="Average"/>
                <a:cs typeface="Average"/>
                <a:sym typeface="Average"/>
              </a:rPr>
              <a:t> Agency affordances will enhance the positive impact of modality interactivity on telepresence (H5a) and reduce the negative impact of modality interactivity on systematic processing (H5b)</a:t>
            </a:r>
            <a:endParaRPr sz="1800">
              <a:solidFill>
                <a:schemeClr val="dk1"/>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Sample</a:t>
            </a:r>
            <a:endParaRPr u="sng"/>
          </a:p>
        </p:txBody>
      </p:sp>
      <p:sp>
        <p:nvSpPr>
          <p:cNvPr id="100" name="Google Shape;100;p18"/>
          <p:cNvSpPr txBox="1"/>
          <p:nvPr/>
        </p:nvSpPr>
        <p:spPr>
          <a:xfrm>
            <a:off x="4374850" y="1687600"/>
            <a:ext cx="423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101" name="Google Shape;101;p18"/>
          <p:cNvSpPr txBox="1"/>
          <p:nvPr/>
        </p:nvSpPr>
        <p:spPr>
          <a:xfrm>
            <a:off x="4572000" y="3619575"/>
            <a:ext cx="288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pic>
        <p:nvPicPr>
          <p:cNvPr id="102" name="Google Shape;102;p18"/>
          <p:cNvPicPr preferRelativeResize="0"/>
          <p:nvPr/>
        </p:nvPicPr>
        <p:blipFill>
          <a:blip r:embed="rId3">
            <a:alphaModFix/>
          </a:blip>
          <a:stretch>
            <a:fillRect/>
          </a:stretch>
        </p:blipFill>
        <p:spPr>
          <a:xfrm>
            <a:off x="393749" y="2975450"/>
            <a:ext cx="3807344" cy="1057250"/>
          </a:xfrm>
          <a:prstGeom prst="rect">
            <a:avLst/>
          </a:prstGeom>
          <a:noFill/>
          <a:ln>
            <a:noFill/>
          </a:ln>
        </p:spPr>
      </p:pic>
      <p:pic>
        <p:nvPicPr>
          <p:cNvPr id="103" name="Google Shape;103;p18" title="Points scored"/>
          <p:cNvPicPr preferRelativeResize="0"/>
          <p:nvPr/>
        </p:nvPicPr>
        <p:blipFill>
          <a:blip r:embed="rId4">
            <a:alphaModFix/>
          </a:blip>
          <a:stretch>
            <a:fillRect/>
          </a:stretch>
        </p:blipFill>
        <p:spPr>
          <a:xfrm>
            <a:off x="5055950" y="137625"/>
            <a:ext cx="3936675" cy="2434127"/>
          </a:xfrm>
          <a:prstGeom prst="rect">
            <a:avLst/>
          </a:prstGeom>
          <a:noFill/>
          <a:ln>
            <a:noFill/>
          </a:ln>
          <a:effectLst>
            <a:outerShdw blurRad="57150" rotWithShape="0" algn="bl" dir="5400000" dist="19050">
              <a:srgbClr val="000000">
                <a:alpha val="50000"/>
              </a:srgbClr>
            </a:outerShdw>
          </a:effectLst>
        </p:spPr>
      </p:pic>
      <p:pic>
        <p:nvPicPr>
          <p:cNvPr id="104" name="Google Shape;104;p18" title="Chart"/>
          <p:cNvPicPr preferRelativeResize="0"/>
          <p:nvPr/>
        </p:nvPicPr>
        <p:blipFill>
          <a:blip r:embed="rId5">
            <a:alphaModFix/>
          </a:blip>
          <a:stretch>
            <a:fillRect/>
          </a:stretch>
        </p:blipFill>
        <p:spPr>
          <a:xfrm>
            <a:off x="5055949" y="2602576"/>
            <a:ext cx="3936675" cy="2434176"/>
          </a:xfrm>
          <a:prstGeom prst="rect">
            <a:avLst/>
          </a:prstGeom>
          <a:noFill/>
          <a:ln>
            <a:noFill/>
          </a:ln>
          <a:effectLst>
            <a:outerShdw blurRad="57150" rotWithShape="0" algn="bl" dir="5400000" dist="19050">
              <a:srgbClr val="000000">
                <a:alpha val="50000"/>
              </a:srgbClr>
            </a:outerShdw>
          </a:effectLst>
        </p:spPr>
      </p:pic>
      <p:sp>
        <p:nvSpPr>
          <p:cNvPr id="105" name="Google Shape;105;p18"/>
          <p:cNvSpPr txBox="1"/>
          <p:nvPr/>
        </p:nvSpPr>
        <p:spPr>
          <a:xfrm>
            <a:off x="962263" y="3906075"/>
            <a:ext cx="2670300" cy="8313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rPr>
              <a:t>**An Average of 11.8 cigs a day</a:t>
            </a:r>
            <a:endParaRPr sz="2100">
              <a:solidFill>
                <a:schemeClr val="dk1"/>
              </a:solidFill>
            </a:endParaRPr>
          </a:p>
        </p:txBody>
      </p:sp>
      <p:pic>
        <p:nvPicPr>
          <p:cNvPr id="106" name="Google Shape;106;p18"/>
          <p:cNvPicPr preferRelativeResize="0"/>
          <p:nvPr/>
        </p:nvPicPr>
        <p:blipFill rotWithShape="1">
          <a:blip r:embed="rId6">
            <a:alphaModFix/>
          </a:blip>
          <a:srcRect b="26340" l="17487" r="19104" t="26335"/>
          <a:stretch/>
        </p:blipFill>
        <p:spPr>
          <a:xfrm>
            <a:off x="1444083" y="1170118"/>
            <a:ext cx="1416463" cy="1057250"/>
          </a:xfrm>
          <a:prstGeom prst="rect">
            <a:avLst/>
          </a:prstGeom>
          <a:noFill/>
          <a:ln>
            <a:noFill/>
          </a:ln>
          <a:effectLst>
            <a:outerShdw blurRad="57150" rotWithShape="0" algn="bl" dir="5400000" dist="19050">
              <a:srgbClr val="000000">
                <a:alpha val="50000"/>
              </a:srgbClr>
            </a:outerShdw>
          </a:effectLst>
        </p:spPr>
      </p:pic>
      <p:sp>
        <p:nvSpPr>
          <p:cNvPr id="107" name="Google Shape;107;p18"/>
          <p:cNvSpPr txBox="1"/>
          <p:nvPr/>
        </p:nvSpPr>
        <p:spPr>
          <a:xfrm>
            <a:off x="219926" y="2336125"/>
            <a:ext cx="4155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rPr>
              <a:t>48.7% had some sort of college degree</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Method</a:t>
            </a:r>
            <a:endParaRPr u="sng"/>
          </a:p>
        </p:txBody>
      </p:sp>
      <p:sp>
        <p:nvSpPr>
          <p:cNvPr id="113" name="Google Shape;11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To test the Hypotheses they created a study design that included the correlation between modality </a:t>
            </a:r>
            <a:r>
              <a:rPr lang="en">
                <a:solidFill>
                  <a:schemeClr val="dk1"/>
                </a:solidFill>
              </a:rPr>
              <a:t>interactivity</a:t>
            </a:r>
            <a:r>
              <a:rPr lang="en">
                <a:solidFill>
                  <a:schemeClr val="dk1"/>
                </a:solidFill>
              </a:rPr>
              <a:t>: low vs. high and agency </a:t>
            </a:r>
            <a:r>
              <a:rPr lang="en">
                <a:solidFill>
                  <a:schemeClr val="dk1"/>
                </a:solidFill>
              </a:rPr>
              <a:t>affordances</a:t>
            </a:r>
            <a:r>
              <a:rPr lang="en">
                <a:solidFill>
                  <a:schemeClr val="dk1"/>
                </a:solidFill>
              </a:rPr>
              <a:t>: absence vs. presence. There was also the use of social media </a:t>
            </a:r>
            <a:r>
              <a:rPr lang="en">
                <a:solidFill>
                  <a:schemeClr val="dk1"/>
                </a:solidFill>
              </a:rPr>
              <a:t>presence</a:t>
            </a:r>
            <a:r>
              <a:rPr lang="en">
                <a:solidFill>
                  <a:schemeClr val="dk1"/>
                </a:solidFill>
              </a:rPr>
              <a:t> involved in order to see what consumers were liking, commenting, and sharing on in order to gauge their feelings.</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114" name="Google Shape;114;p19"/>
          <p:cNvPicPr preferRelativeResize="0"/>
          <p:nvPr/>
        </p:nvPicPr>
        <p:blipFill>
          <a:blip r:embed="rId3">
            <a:alphaModFix/>
          </a:blip>
          <a:stretch>
            <a:fillRect/>
          </a:stretch>
        </p:blipFill>
        <p:spPr>
          <a:xfrm>
            <a:off x="3552475" y="2705100"/>
            <a:ext cx="4573751" cy="2082850"/>
          </a:xfrm>
          <a:prstGeom prst="rect">
            <a:avLst/>
          </a:prstGeom>
          <a:noFill/>
          <a:ln>
            <a:noFill/>
          </a:ln>
          <a:effectLst>
            <a:outerShdw blurRad="57150" rotWithShape="0" algn="bl" dir="5400000" dist="19050">
              <a:srgbClr val="000000">
                <a:alpha val="50000"/>
              </a:srgbClr>
            </a:outerShdw>
          </a:effectLst>
        </p:spPr>
      </p:pic>
      <p:sp>
        <p:nvSpPr>
          <p:cNvPr id="115" name="Google Shape;115;p19"/>
          <p:cNvSpPr txBox="1"/>
          <p:nvPr/>
        </p:nvSpPr>
        <p:spPr>
          <a:xfrm>
            <a:off x="847725" y="3059350"/>
            <a:ext cx="2114700" cy="1431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chemeClr val="dk1"/>
                </a:solidFill>
                <a:latin typeface="Average"/>
                <a:ea typeface="Average"/>
                <a:cs typeface="Average"/>
                <a:sym typeface="Average"/>
              </a:rPr>
              <a:t>2 X 2 </a:t>
            </a:r>
            <a:endParaRPr sz="2700">
              <a:solidFill>
                <a:schemeClr val="dk1"/>
              </a:solidFill>
              <a:latin typeface="Average"/>
              <a:ea typeface="Average"/>
              <a:cs typeface="Average"/>
              <a:sym typeface="Average"/>
            </a:endParaRPr>
          </a:p>
          <a:p>
            <a:pPr indent="0" lvl="0" marL="0" rtl="0" algn="ctr">
              <a:spcBef>
                <a:spcPts val="0"/>
              </a:spcBef>
              <a:spcAft>
                <a:spcPts val="0"/>
              </a:spcAft>
              <a:buNone/>
            </a:pPr>
            <a:r>
              <a:rPr lang="en" sz="2700">
                <a:solidFill>
                  <a:schemeClr val="dk1"/>
                </a:solidFill>
                <a:latin typeface="Average"/>
                <a:ea typeface="Average"/>
                <a:cs typeface="Average"/>
                <a:sym typeface="Average"/>
              </a:rPr>
              <a:t>Factorial Experiment</a:t>
            </a:r>
            <a:endParaRPr sz="2700">
              <a:solidFill>
                <a:schemeClr val="dk1"/>
              </a:solidFill>
              <a:latin typeface="Average"/>
              <a:ea typeface="Average"/>
              <a:cs typeface="Average"/>
              <a:sym typeface="Average"/>
            </a:endParaRPr>
          </a:p>
        </p:txBody>
      </p:sp>
      <p:sp>
        <p:nvSpPr>
          <p:cNvPr id="116" name="Google Shape;116;p19"/>
          <p:cNvSpPr/>
          <p:nvPr/>
        </p:nvSpPr>
        <p:spPr>
          <a:xfrm>
            <a:off x="3114675" y="2828925"/>
            <a:ext cx="95400" cy="1911300"/>
          </a:xfrm>
          <a:prstGeom prst="rect">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00" u="sng"/>
              <a:t>Variables</a:t>
            </a:r>
            <a:endParaRPr sz="2900" u="sng"/>
          </a:p>
        </p:txBody>
      </p:sp>
      <p:sp>
        <p:nvSpPr>
          <p:cNvPr id="122" name="Google Shape;12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9250" lvl="0" marL="457200" rtl="0" algn="l">
              <a:lnSpc>
                <a:spcPct val="125000"/>
              </a:lnSpc>
              <a:spcBef>
                <a:spcPts val="0"/>
              </a:spcBef>
              <a:spcAft>
                <a:spcPts val="0"/>
              </a:spcAft>
              <a:buClr>
                <a:schemeClr val="dk1"/>
              </a:buClr>
              <a:buSzPts val="1900"/>
              <a:buChar char="●"/>
            </a:pPr>
            <a:r>
              <a:rPr lang="en" sz="1900">
                <a:solidFill>
                  <a:schemeClr val="dk1"/>
                </a:solidFill>
              </a:rPr>
              <a:t>Independent Variables</a:t>
            </a:r>
            <a:endParaRPr sz="1900">
              <a:solidFill>
                <a:schemeClr val="dk1"/>
              </a:solidFill>
            </a:endParaRPr>
          </a:p>
          <a:p>
            <a:pPr indent="-323850" lvl="1" marL="914400" rtl="0" algn="l">
              <a:lnSpc>
                <a:spcPct val="125000"/>
              </a:lnSpc>
              <a:spcBef>
                <a:spcPts val="0"/>
              </a:spcBef>
              <a:spcAft>
                <a:spcPts val="0"/>
              </a:spcAft>
              <a:buClr>
                <a:schemeClr val="dk1"/>
              </a:buClr>
              <a:buSzPts val="1500"/>
              <a:buChar char="○"/>
            </a:pPr>
            <a:r>
              <a:rPr lang="en" sz="1500">
                <a:solidFill>
                  <a:schemeClr val="dk1"/>
                </a:solidFill>
              </a:rPr>
              <a:t>Modality </a:t>
            </a:r>
            <a:r>
              <a:rPr lang="en" sz="1500">
                <a:solidFill>
                  <a:schemeClr val="dk1"/>
                </a:solidFill>
              </a:rPr>
              <a:t>interactivity</a:t>
            </a:r>
            <a:r>
              <a:rPr lang="en" sz="1500">
                <a:solidFill>
                  <a:schemeClr val="dk1"/>
                </a:solidFill>
              </a:rPr>
              <a:t> and agency affordances</a:t>
            </a:r>
            <a:endParaRPr sz="1500">
              <a:solidFill>
                <a:schemeClr val="dk1"/>
              </a:solidFill>
            </a:endParaRPr>
          </a:p>
          <a:p>
            <a:pPr indent="-349250" lvl="0" marL="457200" rtl="0" algn="l">
              <a:lnSpc>
                <a:spcPct val="125000"/>
              </a:lnSpc>
              <a:spcBef>
                <a:spcPts val="0"/>
              </a:spcBef>
              <a:spcAft>
                <a:spcPts val="0"/>
              </a:spcAft>
              <a:buClr>
                <a:schemeClr val="dk1"/>
              </a:buClr>
              <a:buSzPts val="1900"/>
              <a:buChar char="●"/>
            </a:pPr>
            <a:r>
              <a:rPr lang="en" sz="1900">
                <a:solidFill>
                  <a:schemeClr val="dk1"/>
                </a:solidFill>
              </a:rPr>
              <a:t>Controlled Variables</a:t>
            </a:r>
            <a:endParaRPr sz="1900">
              <a:solidFill>
                <a:schemeClr val="dk1"/>
              </a:solidFill>
            </a:endParaRPr>
          </a:p>
          <a:p>
            <a:pPr indent="-323850" lvl="1" marL="914400" rtl="0" algn="l">
              <a:lnSpc>
                <a:spcPct val="125000"/>
              </a:lnSpc>
              <a:spcBef>
                <a:spcPts val="0"/>
              </a:spcBef>
              <a:spcAft>
                <a:spcPts val="0"/>
              </a:spcAft>
              <a:buClr>
                <a:schemeClr val="dk1"/>
              </a:buClr>
              <a:buSzPts val="1500"/>
              <a:buChar char="○"/>
            </a:pPr>
            <a:r>
              <a:rPr lang="en" sz="1500">
                <a:solidFill>
                  <a:schemeClr val="dk1"/>
                </a:solidFill>
              </a:rPr>
              <a:t>Smoking amount</a:t>
            </a:r>
            <a:endParaRPr sz="1500">
              <a:solidFill>
                <a:schemeClr val="dk1"/>
              </a:solidFill>
            </a:endParaRPr>
          </a:p>
          <a:p>
            <a:pPr indent="-323850" lvl="1" marL="914400" rtl="0" algn="l">
              <a:lnSpc>
                <a:spcPct val="125000"/>
              </a:lnSpc>
              <a:spcBef>
                <a:spcPts val="0"/>
              </a:spcBef>
              <a:spcAft>
                <a:spcPts val="0"/>
              </a:spcAft>
              <a:buClr>
                <a:schemeClr val="dk1"/>
              </a:buClr>
              <a:buSzPts val="1500"/>
              <a:buChar char="○"/>
            </a:pPr>
            <a:r>
              <a:rPr lang="en" sz="1500">
                <a:solidFill>
                  <a:schemeClr val="dk1"/>
                </a:solidFill>
              </a:rPr>
              <a:t>Facebook usage</a:t>
            </a:r>
            <a:endParaRPr sz="1500">
              <a:solidFill>
                <a:schemeClr val="dk1"/>
              </a:solidFill>
            </a:endParaRPr>
          </a:p>
          <a:p>
            <a:pPr indent="-323850" lvl="1" marL="914400" rtl="0" algn="l">
              <a:lnSpc>
                <a:spcPct val="125000"/>
              </a:lnSpc>
              <a:spcBef>
                <a:spcPts val="0"/>
              </a:spcBef>
              <a:spcAft>
                <a:spcPts val="0"/>
              </a:spcAft>
              <a:buClr>
                <a:schemeClr val="dk1"/>
              </a:buClr>
              <a:buSzPts val="1500"/>
              <a:buChar char="○"/>
            </a:pPr>
            <a:r>
              <a:rPr lang="en" sz="1500">
                <a:solidFill>
                  <a:schemeClr val="dk1"/>
                </a:solidFill>
              </a:rPr>
              <a:t>Sex</a:t>
            </a:r>
            <a:endParaRPr sz="1500">
              <a:solidFill>
                <a:schemeClr val="dk1"/>
              </a:solidFill>
            </a:endParaRPr>
          </a:p>
          <a:p>
            <a:pPr indent="-323850" lvl="1" marL="914400" rtl="0" algn="l">
              <a:lnSpc>
                <a:spcPct val="125000"/>
              </a:lnSpc>
              <a:spcBef>
                <a:spcPts val="0"/>
              </a:spcBef>
              <a:spcAft>
                <a:spcPts val="0"/>
              </a:spcAft>
              <a:buClr>
                <a:schemeClr val="dk1"/>
              </a:buClr>
              <a:buSzPts val="1500"/>
              <a:buChar char="○"/>
            </a:pPr>
            <a:r>
              <a:rPr lang="en" sz="1500">
                <a:solidFill>
                  <a:schemeClr val="dk1"/>
                </a:solidFill>
              </a:rPr>
              <a:t>The </a:t>
            </a:r>
            <a:r>
              <a:rPr lang="en" sz="1500">
                <a:solidFill>
                  <a:schemeClr val="dk1"/>
                </a:solidFill>
              </a:rPr>
              <a:t>perceived</a:t>
            </a:r>
            <a:r>
              <a:rPr lang="en" sz="1500">
                <a:solidFill>
                  <a:schemeClr val="dk1"/>
                </a:solidFill>
              </a:rPr>
              <a:t> intrusiveness of anti-smoking messages</a:t>
            </a:r>
            <a:endParaRPr sz="1500">
              <a:solidFill>
                <a:schemeClr val="dk1"/>
              </a:solidFill>
            </a:endParaRPr>
          </a:p>
          <a:p>
            <a:pPr indent="-349250" lvl="0" marL="457200" rtl="0" algn="l">
              <a:lnSpc>
                <a:spcPct val="125000"/>
              </a:lnSpc>
              <a:spcBef>
                <a:spcPts val="0"/>
              </a:spcBef>
              <a:spcAft>
                <a:spcPts val="0"/>
              </a:spcAft>
              <a:buClr>
                <a:schemeClr val="dk1"/>
              </a:buClr>
              <a:buSzPts val="1900"/>
              <a:buChar char="●"/>
            </a:pPr>
            <a:r>
              <a:rPr lang="en" sz="1900">
                <a:solidFill>
                  <a:schemeClr val="dk1"/>
                </a:solidFill>
              </a:rPr>
              <a:t>Dependent Variable</a:t>
            </a:r>
            <a:endParaRPr sz="1900">
              <a:solidFill>
                <a:schemeClr val="dk1"/>
              </a:solidFill>
            </a:endParaRPr>
          </a:p>
          <a:p>
            <a:pPr indent="-323850" lvl="1" marL="914400" rtl="0" algn="l">
              <a:lnSpc>
                <a:spcPct val="125000"/>
              </a:lnSpc>
              <a:spcBef>
                <a:spcPts val="0"/>
              </a:spcBef>
              <a:spcAft>
                <a:spcPts val="0"/>
              </a:spcAft>
              <a:buClr>
                <a:schemeClr val="dk1"/>
              </a:buClr>
              <a:buSzPts val="1500"/>
              <a:buChar char="○"/>
            </a:pPr>
            <a:r>
              <a:rPr lang="en" sz="1500">
                <a:solidFill>
                  <a:schemeClr val="dk1"/>
                </a:solidFill>
              </a:rPr>
              <a:t>Intention to quit smoking</a:t>
            </a:r>
            <a:endParaRPr sz="1500">
              <a:solidFill>
                <a:schemeClr val="dk1"/>
              </a:solidFill>
            </a:endParaRPr>
          </a:p>
        </p:txBody>
      </p:sp>
      <p:pic>
        <p:nvPicPr>
          <p:cNvPr id="123" name="Google Shape;123;p20"/>
          <p:cNvPicPr preferRelativeResize="0"/>
          <p:nvPr/>
        </p:nvPicPr>
        <p:blipFill>
          <a:blip r:embed="rId3">
            <a:alphaModFix/>
          </a:blip>
          <a:stretch>
            <a:fillRect/>
          </a:stretch>
        </p:blipFill>
        <p:spPr>
          <a:xfrm>
            <a:off x="7742250" y="71000"/>
            <a:ext cx="1514752" cy="946726"/>
          </a:xfrm>
          <a:prstGeom prst="rect">
            <a:avLst/>
          </a:prstGeom>
          <a:noFill/>
          <a:ln>
            <a:noFill/>
          </a:ln>
          <a:effectLst>
            <a:outerShdw blurRad="57150" rotWithShape="0" algn="bl" dir="5400000" dist="19050">
              <a:srgbClr val="000000">
                <a:alpha val="50000"/>
              </a:srgbClr>
            </a:outerShdw>
          </a:effectLst>
        </p:spPr>
      </p:pic>
      <p:pic>
        <p:nvPicPr>
          <p:cNvPr id="124" name="Google Shape;124;p20"/>
          <p:cNvPicPr preferRelativeResize="0"/>
          <p:nvPr/>
        </p:nvPicPr>
        <p:blipFill rotWithShape="1">
          <a:blip r:embed="rId4">
            <a:alphaModFix/>
          </a:blip>
          <a:srcRect b="28952" l="11529" r="12321" t="36131"/>
          <a:stretch/>
        </p:blipFill>
        <p:spPr>
          <a:xfrm>
            <a:off x="5963325" y="3084150"/>
            <a:ext cx="2937750" cy="17958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Procedure &amp; Calculations</a:t>
            </a:r>
            <a:endParaRPr u="sng"/>
          </a:p>
        </p:txBody>
      </p:sp>
      <p:sp>
        <p:nvSpPr>
          <p:cNvPr id="130" name="Google Shape;13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Participants’ demographic information and smoking status were measured and they were then asked to complete a browsing activity that required them to </a:t>
            </a:r>
            <a:r>
              <a:rPr lang="en">
                <a:solidFill>
                  <a:schemeClr val="dk1"/>
                </a:solidFill>
              </a:rPr>
              <a:t>compare bodies of smokers and non-smokers</a:t>
            </a:r>
            <a:r>
              <a:rPr lang="en">
                <a:solidFill>
                  <a:schemeClr val="dk1"/>
                </a:solidFill>
              </a:rPr>
              <a:t> on an anti-smoking site.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Participants were assigned to one of four website </a:t>
            </a:r>
            <a:r>
              <a:rPr lang="en">
                <a:solidFill>
                  <a:schemeClr val="dk1"/>
                </a:solidFill>
              </a:rPr>
              <a:t>conditions and told to learn about the information on the website.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Participants given social media plugins were also told to use buttons to share how they felt about the website.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Log data of participants was recorded.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When participants were done browsing, they were asked to complete a survey.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9 Point Likert Scale </a:t>
            </a:r>
            <a:endParaRPr>
              <a:solidFill>
                <a:schemeClr val="dk1"/>
              </a:solidFill>
            </a:endParaRPr>
          </a:p>
        </p:txBody>
      </p:sp>
      <p:pic>
        <p:nvPicPr>
          <p:cNvPr id="131" name="Google Shape;131;p21"/>
          <p:cNvPicPr preferRelativeResize="0"/>
          <p:nvPr/>
        </p:nvPicPr>
        <p:blipFill rotWithShape="1">
          <a:blip r:embed="rId3">
            <a:alphaModFix/>
          </a:blip>
          <a:srcRect b="38327" l="3188" r="2746" t="28653"/>
          <a:stretch/>
        </p:blipFill>
        <p:spPr>
          <a:xfrm>
            <a:off x="6422050" y="209222"/>
            <a:ext cx="2132793" cy="8084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4450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Hypotheses Results</a:t>
            </a:r>
            <a:endParaRPr u="sng"/>
          </a:p>
        </p:txBody>
      </p:sp>
      <p:sp>
        <p:nvSpPr>
          <p:cNvPr id="137" name="Google Shape;13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chemeClr val="dk1"/>
              </a:buClr>
              <a:buSzPts val="1900"/>
              <a:buChar char="●"/>
            </a:pPr>
            <a:r>
              <a:rPr lang="en" sz="1900">
                <a:solidFill>
                  <a:schemeClr val="dk1"/>
                </a:solidFill>
              </a:rPr>
              <a:t>H1 &amp; H5a</a:t>
            </a:r>
            <a:endParaRPr sz="19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H1: Since there was barely a noticeable difference between the slider condition and click condition, it was concluded that there is not a significance between the feelings of modality interactivity on feelings of </a:t>
            </a:r>
            <a:r>
              <a:rPr lang="en" sz="1500">
                <a:solidFill>
                  <a:schemeClr val="dk1"/>
                </a:solidFill>
              </a:rPr>
              <a:t>telepresence</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H5a: </a:t>
            </a:r>
            <a:r>
              <a:rPr lang="en" sz="1500">
                <a:solidFill>
                  <a:schemeClr val="dk1"/>
                </a:solidFill>
              </a:rPr>
              <a:t>Participants</a:t>
            </a:r>
            <a:r>
              <a:rPr lang="en" sz="1500">
                <a:solidFill>
                  <a:schemeClr val="dk1"/>
                </a:solidFill>
              </a:rPr>
              <a:t> ended up feeling higher levels of </a:t>
            </a:r>
            <a:r>
              <a:rPr lang="en" sz="1500">
                <a:solidFill>
                  <a:schemeClr val="dk1"/>
                </a:solidFill>
              </a:rPr>
              <a:t>telepresence</a:t>
            </a:r>
            <a:r>
              <a:rPr lang="en" sz="1500">
                <a:solidFill>
                  <a:schemeClr val="dk1"/>
                </a:solidFill>
              </a:rPr>
              <a:t> in the slider condition when there were social media </a:t>
            </a:r>
            <a:r>
              <a:rPr lang="en" sz="1500">
                <a:solidFill>
                  <a:schemeClr val="dk1"/>
                </a:solidFill>
              </a:rPr>
              <a:t>plugins</a:t>
            </a:r>
            <a:r>
              <a:rPr lang="en" sz="1500">
                <a:solidFill>
                  <a:schemeClr val="dk1"/>
                </a:solidFill>
              </a:rPr>
              <a:t> involved</a:t>
            </a:r>
            <a:endParaRPr sz="15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H2 &amp; H5b</a:t>
            </a:r>
            <a:endParaRPr sz="19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H2: Was not supported due to there being no effect on modality </a:t>
            </a:r>
            <a:r>
              <a:rPr lang="en" sz="1500">
                <a:solidFill>
                  <a:schemeClr val="dk1"/>
                </a:solidFill>
              </a:rPr>
              <a:t>interactivity</a:t>
            </a:r>
            <a:r>
              <a:rPr lang="en" sz="1500">
                <a:solidFill>
                  <a:schemeClr val="dk1"/>
                </a:solidFill>
              </a:rPr>
              <a:t> and systemic processing</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H5b:  Modality interactivity reduced systematic </a:t>
            </a:r>
            <a:r>
              <a:rPr lang="en" sz="1500">
                <a:solidFill>
                  <a:schemeClr val="dk1"/>
                </a:solidFill>
              </a:rPr>
              <a:t>processing compared to the control condition as standardized sense of agency score decreased,  thus H5b was supported.</a:t>
            </a:r>
            <a:endParaRPr sz="1500">
              <a:solidFill>
                <a:schemeClr val="dk1"/>
              </a:solidFill>
            </a:endParaRPr>
          </a:p>
          <a:p>
            <a:pPr indent="0" lvl="0" marL="0" rtl="0" algn="l">
              <a:lnSpc>
                <a:spcPct val="105000"/>
              </a:lnSpc>
              <a:spcBef>
                <a:spcPts val="0"/>
              </a:spcBef>
              <a:spcAft>
                <a:spcPts val="1200"/>
              </a:spcAft>
              <a:buNone/>
            </a:pPr>
            <a:r>
              <a:t/>
            </a:r>
            <a:endParaRPr>
              <a:solidFill>
                <a:schemeClr val="dk1"/>
              </a:solidFill>
            </a:endParaRPr>
          </a:p>
        </p:txBody>
      </p:sp>
      <p:pic>
        <p:nvPicPr>
          <p:cNvPr id="138" name="Google Shape;138;p22"/>
          <p:cNvPicPr preferRelativeResize="0"/>
          <p:nvPr/>
        </p:nvPicPr>
        <p:blipFill rotWithShape="1">
          <a:blip r:embed="rId3">
            <a:alphaModFix/>
          </a:blip>
          <a:srcRect b="33336" l="14277" r="15145" t="17646"/>
          <a:stretch/>
        </p:blipFill>
        <p:spPr>
          <a:xfrm>
            <a:off x="7047675" y="215188"/>
            <a:ext cx="1486575" cy="1032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